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8"/>
  </p:notesMasterIdLst>
  <p:handoutMasterIdLst>
    <p:handoutMasterId r:id="rId5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9" r:id="rId51"/>
    <p:sldId id="310" r:id="rId52"/>
    <p:sldId id="311" r:id="rId53"/>
    <p:sldId id="312" r:id="rId54"/>
    <p:sldId id="313" r:id="rId55"/>
    <p:sldId id="314" r:id="rId56"/>
    <p:sldId id="315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2C6222-679B-4177-B232-CB30DB75912E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0D8211-5A19-41C7-9DEA-8B1CFA2B28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360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50F5F-C8CC-4E58-AAB9-0DD303A40D6D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491D1-B439-4C7E-A16B-3BE5CC2150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06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5491D1-B439-4C7E-A16B-3BE5CC21501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667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44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97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25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48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3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80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58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68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324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145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52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2F8A6F7-580A-45CC-BCA9-B678872A3FC0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481AF842-BC12-453E-A9D0-B5FDBCF10A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703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305800" cy="864096"/>
          </a:xfrm>
        </p:spPr>
        <p:txBody>
          <a:bodyPr/>
          <a:lstStyle/>
          <a:p>
            <a:pPr algn="ctr"/>
            <a:r>
              <a:rPr lang="ru-RU" sz="2800" b="1" dirty="0">
                <a:effectLst/>
              </a:rPr>
              <a:t>«Система финансового хозяйства России»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560840" cy="1143000"/>
          </a:xfrm>
        </p:spPr>
        <p:txBody>
          <a:bodyPr>
            <a:noAutofit/>
          </a:bodyPr>
          <a:lstStyle/>
          <a:p>
            <a:pPr lvl="0"/>
            <a:r>
              <a:rPr lang="en-US" sz="2000" dirty="0"/>
              <a:t>1</a:t>
            </a:r>
            <a:r>
              <a:rPr lang="ru-RU" sz="2000" dirty="0"/>
              <a:t>.Доходные источники и финансовые затраты Российского государства в </a:t>
            </a:r>
            <a:r>
              <a:rPr lang="en-US" sz="2000" dirty="0"/>
              <a:t>X</a:t>
            </a:r>
            <a:r>
              <a:rPr lang="ru-RU" sz="2000" dirty="0"/>
              <a:t>-</a:t>
            </a:r>
            <a:r>
              <a:rPr lang="en-US" sz="2000" dirty="0"/>
              <a:t>XVII</a:t>
            </a:r>
            <a:r>
              <a:rPr lang="ru-RU" sz="2000" dirty="0"/>
              <a:t> веках.</a:t>
            </a:r>
          </a:p>
          <a:p>
            <a:pPr lvl="0"/>
            <a:r>
              <a:rPr lang="ru-RU" sz="2000" dirty="0"/>
              <a:t>2. Финансовое хозяйство Российской империи в период с начала </a:t>
            </a:r>
            <a:r>
              <a:rPr lang="en-US" sz="2000" dirty="0"/>
              <a:t>XVIII</a:t>
            </a:r>
            <a:r>
              <a:rPr lang="ru-RU" sz="2000" dirty="0"/>
              <a:t> века до 1861 года.</a:t>
            </a:r>
          </a:p>
          <a:p>
            <a:pPr lvl="0"/>
            <a:r>
              <a:rPr lang="ru-RU" sz="2000" dirty="0"/>
              <a:t>3. Законодательное регулирование государственных доходов и расходов на рубеже </a:t>
            </a:r>
            <a:r>
              <a:rPr lang="en-US" sz="2000" dirty="0"/>
              <a:t>XIX</a:t>
            </a:r>
            <a:r>
              <a:rPr lang="ru-RU" sz="2000" dirty="0"/>
              <a:t>-</a:t>
            </a:r>
            <a:r>
              <a:rPr lang="en-US" sz="2000" dirty="0"/>
              <a:t>XX</a:t>
            </a:r>
            <a:r>
              <a:rPr lang="ru-RU" sz="2000" dirty="0"/>
              <a:t> веков.</a:t>
            </a:r>
          </a:p>
          <a:p>
            <a:pPr lvl="0"/>
            <a:r>
              <a:rPr lang="ru-RU" sz="2000" dirty="0"/>
              <a:t>4.Система государственных доходов и расходов в период 1918-1991 годов.</a:t>
            </a:r>
          </a:p>
          <a:p>
            <a:pPr lvl="0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2385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память с посл. доступом 3"/>
          <p:cNvSpPr/>
          <p:nvPr/>
        </p:nvSpPr>
        <p:spPr>
          <a:xfrm>
            <a:off x="251520" y="116632"/>
            <a:ext cx="8616280" cy="3672408"/>
          </a:xfrm>
          <a:prstGeom prst="flowChartMagneticTap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600" dirty="0"/>
              <a:t>Стройная система управления финансами в государстве Россий­ском отсутствовала довольно долго, а существовавшая была весьма сложна и запутанна. Сбором налогов и пошлин занимались Печат­ный, Стрелецкий, Ямской и Посольский приказы. Несколько упро­стить эту систему попытался царь Алексей Михайлович. В 1655 году был создан Счетный приказ, ведающий сбором податей. Он занялся проверкой финансовой деятельности других приказов, анализом приходных и расходных книг, что позволило довольно точно опре­делить структуру бюджета Российского государства того периода.</a:t>
            </a:r>
          </a:p>
        </p:txBody>
      </p:sp>
      <p:sp>
        <p:nvSpPr>
          <p:cNvPr id="3" name="Овал 2"/>
          <p:cNvSpPr/>
          <p:nvPr/>
        </p:nvSpPr>
        <p:spPr>
          <a:xfrm>
            <a:off x="347192" y="3185592"/>
            <a:ext cx="8424936" cy="36724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Государственный бюджет (оклад) XVII века формировался из прямых и косвенных сборов, другими словами из «окладных и неокладных доходов». К прямым сборам, составляющим до 40 % всех доходов государственной казны, относились стрелецкая подать (на содержание стрельцов), оклады, оброчные деньги и т. д. «Неокладные доходы» составляли около 60 % средств, поступавших в государственную казну, и в основном складывались из различных государственных и судебных пошлин.</a:t>
            </a:r>
          </a:p>
        </p:txBody>
      </p:sp>
    </p:spTree>
    <p:extLst>
      <p:ext uri="{BB962C8B-B14F-4D97-AF65-F5344CB8AC3E}">
        <p14:creationId xmlns:p14="http://schemas.microsoft.com/office/powerpoint/2010/main" val="1489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476672"/>
            <a:ext cx="8496944" cy="12003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Доходы государственного бюджета 1680 года составляли 1 203 367 руб., за счет прямых налогов получено 529 482,5 руб. (44 %), за счет косвенных </a:t>
            </a:r>
            <a:r>
              <a:rPr lang="en-US" dirty="0"/>
              <a:t>-</a:t>
            </a:r>
            <a:r>
              <a:rPr lang="ru-RU" dirty="0"/>
              <a:t> 641 394,6 руб. (53,3 %). Оставшиеся 2,7 % давали чрез­вычайные сборы и прочие доходы. Расходы бюджета составляли 1 125 323 рубля.</a:t>
            </a:r>
          </a:p>
        </p:txBody>
      </p:sp>
      <p:sp>
        <p:nvSpPr>
          <p:cNvPr id="6" name="Овальная выноска 3"/>
          <p:cNvSpPr/>
          <p:nvPr/>
        </p:nvSpPr>
        <p:spPr>
          <a:xfrm>
            <a:off x="179512" y="1916832"/>
            <a:ext cx="8784976" cy="3960440"/>
          </a:xfrm>
          <a:prstGeom prst="wedgeEllipse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/>
              <a:t>С целью упрощения сложной системы налогообложения в 1678-1680 годах была проведена налоговая реформа. В результате осущест­вленных преобразований изменяется система прямых налогов </a:t>
            </a:r>
            <a:r>
              <a:rPr lang="en-US" sz="2000" i="1" dirty="0"/>
              <a:t>-</a:t>
            </a:r>
            <a:r>
              <a:rPr lang="ru-RU" sz="2000" i="1" dirty="0"/>
              <a:t> по­земельное обложение заменяется подворным, сборы определяются не «с сохи», как было принято прежде, а «с дворового числа».</a:t>
            </a:r>
          </a:p>
        </p:txBody>
      </p:sp>
    </p:spTree>
    <p:extLst>
      <p:ext uri="{BB962C8B-B14F-4D97-AF65-F5344CB8AC3E}">
        <p14:creationId xmlns:p14="http://schemas.microsoft.com/office/powerpoint/2010/main" val="301293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996952"/>
            <a:ext cx="82296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/>
              </a:rPr>
              <a:t>2. Финансовое хозяйство Российской империи в период с начала </a:t>
            </a:r>
            <a:r>
              <a:rPr lang="en-US" b="1" dirty="0">
                <a:effectLst/>
              </a:rPr>
              <a:t>XVIII</a:t>
            </a:r>
            <a:r>
              <a:rPr lang="ru-RU" b="1" dirty="0">
                <a:effectLst/>
              </a:rPr>
              <a:t> века до 1861 года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38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effectLst/>
              </a:rPr>
              <a:t>Единая финансовая и налоговая политика Российского государ­ства начала складываться при Петре </a:t>
            </a:r>
            <a:r>
              <a:rPr lang="en-US" sz="3200" dirty="0">
                <a:effectLst/>
              </a:rPr>
              <a:t>I</a:t>
            </a:r>
            <a:r>
              <a:rPr lang="ru-RU" sz="3200" dirty="0">
                <a:effectLst/>
              </a:rPr>
              <a:t>.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274838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гербовый сбор,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подушный сбор с извозчиков,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налоги с постоялых дворов, печей, плавных су­дов, арбузов, орехов, продажи съестного,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ледокольный налог, 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знаме­нитый налог на усы и бороды,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ru-RU" sz="2400" dirty="0"/>
              <a:t>а также на церковные верования </a:t>
            </a:r>
            <a:r>
              <a:rPr lang="en-US" sz="2400" dirty="0"/>
              <a:t>-</a:t>
            </a:r>
            <a:r>
              <a:rPr lang="ru-RU" sz="2400" dirty="0"/>
              <a:t> раскольники-староверы были обязаны уплачивать двойную подать. </a:t>
            </a:r>
          </a:p>
        </p:txBody>
      </p:sp>
    </p:spTree>
    <p:extLst>
      <p:ext uri="{BB962C8B-B14F-4D97-AF65-F5344CB8AC3E}">
        <p14:creationId xmlns:p14="http://schemas.microsoft.com/office/powerpoint/2010/main" val="410426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ьная выноска 3"/>
          <p:cNvSpPr/>
          <p:nvPr/>
        </p:nvSpPr>
        <p:spPr>
          <a:xfrm>
            <a:off x="829648" y="332656"/>
            <a:ext cx="7344816" cy="2448272"/>
          </a:xfrm>
          <a:prstGeom prst="wedgeEllipseCallou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Первостепенное значение в расширении числа доходных источ­ников имела реформа монетного дела, проведенная Петром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 1700 году.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39552" y="3573016"/>
            <a:ext cx="8136904" cy="237626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В результате проведенных преобразований чеканка монет снова становится государственной монополией и одним из основных источников дохода казны. </a:t>
            </a:r>
          </a:p>
        </p:txBody>
      </p:sp>
    </p:spTree>
    <p:extLst>
      <p:ext uri="{BB962C8B-B14F-4D97-AF65-F5344CB8AC3E}">
        <p14:creationId xmlns:p14="http://schemas.microsoft.com/office/powerpoint/2010/main" val="60613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908720"/>
            <a:ext cx="7920880" cy="403187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/>
              <a:t>Такое финансовое положение России заставляет правительство обратиться к уже известному источнику государственных доходов - </a:t>
            </a:r>
            <a:r>
              <a:rPr lang="ru-RU" sz="3200" i="1" dirty="0" err="1"/>
              <a:t>регальным</a:t>
            </a:r>
            <a:r>
              <a:rPr lang="ru-RU" sz="3200" i="1" dirty="0"/>
              <a:t> правам</a:t>
            </a:r>
            <a:r>
              <a:rPr lang="ru-RU" sz="3200" dirty="0"/>
              <a:t>, то есть монополии государства на наиболее выгод­ные предметы торговли на внутреннем и внешнем рынках. </a:t>
            </a:r>
          </a:p>
        </p:txBody>
      </p:sp>
    </p:spTree>
    <p:extLst>
      <p:ext uri="{BB962C8B-B14F-4D97-AF65-F5344CB8AC3E}">
        <p14:creationId xmlns:p14="http://schemas.microsoft.com/office/powerpoint/2010/main" val="45227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6134" y="620688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/>
              <a:t>Из всего вышесказанного видно, что система налогов - основной вид источников дохода - в начале </a:t>
            </a:r>
            <a:r>
              <a:rPr lang="en-US" sz="3600" dirty="0"/>
              <a:t>XVIII</a:t>
            </a:r>
            <a:r>
              <a:rPr lang="ru-RU" sz="3600" dirty="0"/>
              <a:t> века была сложной и тре­бовала упорядочения. С этой целью, а также для контроля за всей финансовой системой Петром </a:t>
            </a:r>
            <a:r>
              <a:rPr lang="en-US" sz="3600" dirty="0"/>
              <a:t>I</a:t>
            </a:r>
            <a:r>
              <a:rPr lang="ru-RU" sz="3600" dirty="0"/>
              <a:t> были созданы центральные органы государственного управления - </a:t>
            </a:r>
            <a:r>
              <a:rPr lang="ru-RU" sz="3600" i="1" dirty="0"/>
              <a:t>коллегии.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8166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283968" y="908720"/>
            <a:ext cx="4572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200" i="1" dirty="0"/>
              <a:t>«Вместо «двора» единицей обложения становит­ся «ревизская душа» - лицо мужского пола, записанное по очередной «ревизии» (переписи)». </a:t>
            </a:r>
          </a:p>
        </p:txBody>
      </p:sp>
      <p:pic>
        <p:nvPicPr>
          <p:cNvPr id="1026" name="Picture 2" descr="http://xtreme.ws/uploads/posts/2011-09/1315466548_3jbh91irokylppr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68" y="696619"/>
            <a:ext cx="38100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897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24744"/>
            <a:ext cx="43204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/>
              <a:t>В то время подушная подать стала одним из основных источников доходов государственной казны и к 1796 году составляла 34 % доходов государственного бюджета.</a:t>
            </a:r>
          </a:p>
        </p:txBody>
      </p:sp>
      <p:pic>
        <p:nvPicPr>
          <p:cNvPr id="2050" name="Picture 2" descr="http://www.vmireinteresnogo.com/article/established-by-the-senate/2.jpg?98580204718024137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764704"/>
            <a:ext cx="3333750" cy="454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3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404664"/>
            <a:ext cx="7200800" cy="175432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Таким образом, сформировавшаяся к </a:t>
            </a:r>
            <a:r>
              <a:rPr lang="en-US" i="1" dirty="0"/>
              <a:t>XVIII</a:t>
            </a:r>
            <a:r>
              <a:rPr lang="ru-RU" i="1" dirty="0"/>
              <a:t> веку громоздкая и дорогостоящая налоговая система была заменена относительно про­стой системой подушного обложения. Как и предшествующие </a:t>
            </a:r>
            <a:r>
              <a:rPr lang="ru-RU" i="1" dirty="0" err="1"/>
              <a:t>посошная</a:t>
            </a:r>
            <a:r>
              <a:rPr lang="ru-RU" i="1" dirty="0"/>
              <a:t> и подворная системы, новая система прямого обложения не учитывала имущественного состояния (что является общим свой­ством всех личных налогов).</a:t>
            </a:r>
          </a:p>
        </p:txBody>
      </p:sp>
      <p:pic>
        <p:nvPicPr>
          <p:cNvPr id="3074" name="Picture 2" descr="http://www.n-i-r.su/files/images/2011-12/_________________________________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76871"/>
            <a:ext cx="5715000" cy="3848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33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016875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1. Доходные источники и финансовые затраты Российского государства в </a:t>
            </a:r>
            <a:r>
              <a:rPr lang="en-US" sz="2800" b="1" dirty="0"/>
              <a:t>X</a:t>
            </a:r>
            <a:r>
              <a:rPr lang="ru-RU" sz="2800" b="1" dirty="0"/>
              <a:t>-</a:t>
            </a:r>
            <a:r>
              <a:rPr lang="en-US" sz="2800" b="1" dirty="0"/>
              <a:t>XVII</a:t>
            </a:r>
            <a:r>
              <a:rPr lang="ru-RU" sz="2800" b="1" dirty="0"/>
              <a:t> веках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8628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382013"/>
            <a:ext cx="8208912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/>
              <a:t>Характерной чертой финансов России того периода следует на­звать полную бесконтрольность расходования государственных средств, неупорядоченность, дефицитность бюджета, прогрессиру­ющий рост государственного долга.</a:t>
            </a:r>
          </a:p>
        </p:txBody>
      </p:sp>
      <p:pic>
        <p:nvPicPr>
          <p:cNvPr id="4098" name="Picture 2" descr="http://www.dvorec.ru/dll_image2/135365347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76872"/>
            <a:ext cx="6191250" cy="370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23928" y="430784"/>
            <a:ext cx="4680520" cy="25545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/>
              <a:t>«</a:t>
            </a:r>
            <a:r>
              <a:rPr lang="ru-RU" sz="2000" i="1" dirty="0"/>
              <a:t>По некоторым подсчетам, за 34 года царствования Екатерины </a:t>
            </a:r>
            <a:r>
              <a:rPr lang="en-US" sz="2000" i="1" dirty="0"/>
              <a:t>II</a:t>
            </a:r>
            <a:r>
              <a:rPr lang="ru-RU" sz="2000" i="1" dirty="0"/>
              <a:t> расходы на внутреннее управление увеличились в 5,8 раза, на ар­мию - в 2,6 раза, содержание двора -5,3 раза</a:t>
            </a:r>
            <a:r>
              <a:rPr lang="ru-RU" sz="2000" dirty="0"/>
              <a:t>». Общая сумма рас­ходов государственного бюджета увеличилась более чем в 4,5 раза и составила более 78 млн руб.</a:t>
            </a:r>
          </a:p>
        </p:txBody>
      </p:sp>
      <p:pic>
        <p:nvPicPr>
          <p:cNvPr id="1026" name="Picture 2" descr="http://s017.radikal.ru/i434/1110/f3/ac102a3217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30784"/>
            <a:ext cx="2894814" cy="3862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60" y="3244617"/>
            <a:ext cx="4749022" cy="1023527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11560" y="4797152"/>
            <a:ext cx="77768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/>
              <a:t>В течение первого десятилетия </a:t>
            </a:r>
            <a:r>
              <a:rPr lang="en-US" sz="2000" i="1" dirty="0"/>
              <a:t>XIX</a:t>
            </a:r>
            <a:r>
              <a:rPr lang="ru-RU" sz="2000" i="1" dirty="0"/>
              <a:t> века состояние финансовой системы царской России стало еще более плачевным. Бюджет испол­нялся с дефицитом. С 1801 по 1809 год было израсходовано сверх сметы 390 </a:t>
            </a:r>
            <a:r>
              <a:rPr lang="ru-RU" sz="2000" i="1" dirty="0" err="1"/>
              <a:t>млн.руб</a:t>
            </a:r>
            <a:r>
              <a:rPr lang="ru-RU" sz="20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86207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63888" y="684637"/>
            <a:ext cx="2268252" cy="50783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Начало </a:t>
            </a:r>
            <a:r>
              <a:rPr lang="en-US" dirty="0"/>
              <a:t>XIX</a:t>
            </a:r>
            <a:r>
              <a:rPr lang="ru-RU" dirty="0"/>
              <a:t> века тесно связано с государственными преобразова­ниями эпохи царствования Александра </a:t>
            </a:r>
            <a:r>
              <a:rPr lang="en-US" dirty="0"/>
              <a:t>I</a:t>
            </a:r>
            <a:r>
              <a:rPr lang="ru-RU" dirty="0"/>
              <a:t> (1801</a:t>
            </a:r>
            <a:r>
              <a:rPr lang="en-US" dirty="0"/>
              <a:t>-</a:t>
            </a:r>
            <a:r>
              <a:rPr lang="ru-RU" dirty="0"/>
              <a:t>1825) и с именем выдающегося ученого, подлинного реформатора Российского госу­дарственного устройства Михаила Михайловича Сперанского.</a:t>
            </a:r>
          </a:p>
        </p:txBody>
      </p:sp>
      <p:pic>
        <p:nvPicPr>
          <p:cNvPr id="2052" name="Picture 4" descr="http://shkola.tsu.ru/upload/blog/9b3/5ef279c5bc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82836"/>
            <a:ext cx="3168352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dl.hostingfailov.com/jbig_photo/abfef144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182836"/>
            <a:ext cx="288032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6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11522"/>
            <a:ext cx="81369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/>
              <a:t>Тяжелое финансовое положение России в начале </a:t>
            </a:r>
            <a:r>
              <a:rPr lang="en-US" sz="2400" i="1" dirty="0"/>
              <a:t>XIX</a:t>
            </a:r>
            <a:r>
              <a:rPr lang="ru-RU" sz="2400" i="1" dirty="0"/>
              <a:t> века побу­дило императора Александра </a:t>
            </a:r>
            <a:r>
              <a:rPr lang="en-US" sz="2400" i="1" dirty="0"/>
              <a:t>I</a:t>
            </a:r>
            <a:r>
              <a:rPr lang="ru-RU" sz="2400" i="1" dirty="0"/>
              <a:t> привлечь к решению мало знакомых ему финансовых проблем </a:t>
            </a:r>
            <a:r>
              <a:rPr lang="en-US" sz="2400" i="1" dirty="0"/>
              <a:t>                      </a:t>
            </a:r>
            <a:r>
              <a:rPr lang="ru-RU" sz="2400" i="1" dirty="0"/>
              <a:t>М.М. Сперанского, который был прекрас­но осведомлен о состоянии финансов в России.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852936"/>
            <a:ext cx="8136904" cy="193899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Предусматривая коренным образом изменить всю налоговую си­стему России,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М.М.Сперанский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предлагал заменить оброчную по­дать на поземельную, все городские подати, кроме подушных, «уч­реждать согласно оценке недвижимого имущества».</a:t>
            </a:r>
          </a:p>
        </p:txBody>
      </p:sp>
    </p:spTree>
    <p:extLst>
      <p:ext uri="{BB962C8B-B14F-4D97-AF65-F5344CB8AC3E}">
        <p14:creationId xmlns:p14="http://schemas.microsoft.com/office/powerpoint/2010/main" val="208120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548680"/>
            <a:ext cx="79928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1810 году Сперанским была подготовлена записка Александру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 названием «План финансов», в которой первостепенное значе­ние он уделял изменению законодательной базы.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3528" y="2118340"/>
            <a:ext cx="8496944" cy="426298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/>
              <a:t>В «Плане финансов» им были четко сформулированы финансо­во-правовые проблемы, а также пути их решения. Он предлагал:</a:t>
            </a:r>
          </a:p>
          <a:p>
            <a:r>
              <a:rPr lang="ru-RU" sz="2000" dirty="0"/>
              <a:t>- обеспечить гласность в утверждении и исполнении бюджета;</a:t>
            </a:r>
          </a:p>
          <a:p>
            <a:r>
              <a:rPr lang="ru-RU" sz="2000" dirty="0"/>
              <a:t>- предоставить бюджету силу закона;</a:t>
            </a:r>
          </a:p>
          <a:p>
            <a:r>
              <a:rPr lang="ru-RU" sz="2000" dirty="0"/>
              <a:t>- установить принцип рационального расходования государ­ственных средств и учреждать расходы по «приходам»; </a:t>
            </a:r>
          </a:p>
          <a:p>
            <a:r>
              <a:rPr lang="ru-RU" sz="2000" dirty="0"/>
              <a:t>- увеличить доходы путем упорядочения существовавших и ус­тановления новых налогов;</a:t>
            </a:r>
          </a:p>
          <a:p>
            <a:r>
              <a:rPr lang="ru-RU" sz="2000" dirty="0"/>
              <a:t>-провести реформу денежной системы государства, изъяв ассигнации из обращения с одновременной ликвидацией ассигнационных банков, взамен воздав банки, выпускавшие бы толь­ко кредитный деньги». </a:t>
            </a:r>
          </a:p>
          <a:p>
            <a:pPr algn="ctr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94579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8352928" cy="7078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/>
              <a:t>В «Плане финансов» М. М. Сперанский предлагал классифици­ровать государственные доходы по двум основаниям.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268760"/>
            <a:ext cx="8352928" cy="46085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i="1" dirty="0"/>
              <a:t>По источникам их получения</a:t>
            </a:r>
            <a:r>
              <a:rPr lang="ru-RU" sz="2000" dirty="0"/>
              <a:t> предлагалось разделить государствен­ные доходы на три вида:</a:t>
            </a:r>
            <a:endParaRPr lang="en-US" sz="2000" dirty="0"/>
          </a:p>
          <a:p>
            <a:pPr lvl="0"/>
            <a:r>
              <a:rPr lang="en-US" sz="2000" dirty="0"/>
              <a:t>1</a:t>
            </a:r>
            <a:r>
              <a:rPr lang="ru-RU" sz="2000" dirty="0"/>
              <a:t>.</a:t>
            </a:r>
            <a:r>
              <a:rPr lang="en-US" sz="2000" dirty="0"/>
              <a:t> </a:t>
            </a:r>
            <a:r>
              <a:rPr lang="ru-RU" sz="2000" dirty="0"/>
              <a:t>Подвиги и налоги.</a:t>
            </a:r>
          </a:p>
          <a:p>
            <a:pPr lvl="0"/>
            <a:r>
              <a:rPr lang="ru-RU" sz="2000" dirty="0"/>
              <a:t>2. Доходы от казенных капиталов, которые в свою очередь вклю­чали:</a:t>
            </a:r>
          </a:p>
          <a:p>
            <a:r>
              <a:rPr lang="ru-RU" sz="2000" dirty="0"/>
              <a:t>- доходы от капиталов, которые использовались на обработку руды, солей, на рыбную ловлю и охоту;	</a:t>
            </a:r>
          </a:p>
          <a:p>
            <a:r>
              <a:rPr lang="ru-RU" sz="2000" dirty="0"/>
              <a:t>- доходы от капиталов, которые употреблялись на содержание</a:t>
            </a:r>
            <a:br>
              <a:rPr lang="ru-RU" sz="2000" dirty="0"/>
            </a:br>
            <a:r>
              <a:rPr lang="ru-RU" sz="2000" dirty="0"/>
              <a:t>общественных заведений;</a:t>
            </a:r>
          </a:p>
          <a:p>
            <a:r>
              <a:rPr lang="ru-RU" sz="2000" dirty="0"/>
              <a:t>- доходы от капиталов, которые использовались в промышлен­ности и торговле.</a:t>
            </a:r>
          </a:p>
          <a:p>
            <a:r>
              <a:rPr lang="ru-RU" sz="2000" dirty="0"/>
              <a:t>3. Доходы от использования государственной собственности.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3067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23528" y="260648"/>
            <a:ext cx="8352928" cy="4680519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/>
              <a:t>Второе основание «</a:t>
            </a:r>
            <a:r>
              <a:rPr lang="ru-RU" sz="2000" i="1" dirty="0"/>
              <a:t>пространство их употребления</a:t>
            </a:r>
            <a:r>
              <a:rPr lang="ru-RU" sz="2000" dirty="0"/>
              <a:t>».</a:t>
            </a:r>
          </a:p>
          <a:p>
            <a:r>
              <a:rPr lang="ru-RU" sz="2000" dirty="0"/>
              <a:t>В со­ответствии с этим они делились на:</a:t>
            </a:r>
          </a:p>
          <a:p>
            <a:r>
              <a:rPr lang="ru-RU" sz="2000" dirty="0"/>
              <a:t>1.общие доходы - установленные для общих государственных расходов (например, подушная подать);</a:t>
            </a:r>
          </a:p>
          <a:p>
            <a:pPr lvl="0"/>
            <a:r>
              <a:rPr lang="ru-RU" sz="2000" dirty="0"/>
              <a:t>2.частные доходы - отнесенные к определенным источникам</a:t>
            </a:r>
            <a:br>
              <a:rPr lang="ru-RU" sz="2000" dirty="0"/>
            </a:br>
            <a:r>
              <a:rPr lang="ru-RU" sz="2000" dirty="0"/>
              <a:t>расходов (например, сбор с судоходства на содержание каналов);</a:t>
            </a:r>
          </a:p>
          <a:p>
            <a:pPr lvl="0"/>
            <a:r>
              <a:rPr lang="ru-RU" sz="2000" dirty="0"/>
              <a:t>3. обыкновенные доходы - к их числу М. М. Сперанский относил</a:t>
            </a:r>
            <a:br>
              <a:rPr lang="ru-RU" sz="2000" dirty="0"/>
            </a:br>
            <a:r>
              <a:rPr lang="ru-RU" sz="2000" dirty="0"/>
              <a:t>доходы, «коих действие не прерывается случайными какими-либо происшествиями и коих употребление относится к нуждам постоян­ным»;</a:t>
            </a:r>
          </a:p>
          <a:p>
            <a:pPr lvl="0"/>
            <a:r>
              <a:rPr lang="ru-RU" sz="2000" dirty="0"/>
              <a:t>4. чрезвычайные доходы - доходные источники, поступающие в</a:t>
            </a:r>
            <a:br>
              <a:rPr lang="ru-RU" sz="2000" dirty="0"/>
            </a:br>
            <a:r>
              <a:rPr lang="ru-RU" sz="2000" dirty="0"/>
              <a:t>государственную казну непродолжительное время и в случае край­ней необходимости. Примером чрезвычайных доходов М. М. Спе­ранский называл ассигнации.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5301208"/>
            <a:ext cx="8208912" cy="1015663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000" dirty="0"/>
              <a:t>М. М. Сперанский был одним из первых, кто сформулировал оставшиеся неизменными и в настоящее время принципы введения доходных статей в государственный бюджет.</a:t>
            </a:r>
          </a:p>
        </p:txBody>
      </p:sp>
    </p:spTree>
    <p:extLst>
      <p:ext uri="{BB962C8B-B14F-4D97-AF65-F5344CB8AC3E}">
        <p14:creationId xmlns:p14="http://schemas.microsoft.com/office/powerpoint/2010/main" val="417180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708920"/>
            <a:ext cx="8229600" cy="12192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dirty="0">
                <a:effectLst/>
              </a:rPr>
              <a:t>3.  </a:t>
            </a:r>
            <a:r>
              <a:rPr lang="ru-RU" dirty="0">
                <a:solidFill>
                  <a:schemeClr val="tx1"/>
                </a:solidFill>
                <a:effectLst/>
              </a:rPr>
              <a:t>Законодательное регулирование государственных доходов и расходов на рубеже </a:t>
            </a:r>
            <a:r>
              <a:rPr lang="en-US" dirty="0">
                <a:solidFill>
                  <a:schemeClr val="tx1"/>
                </a:solidFill>
                <a:effectLst/>
              </a:rPr>
              <a:t>XIX</a:t>
            </a:r>
            <a:r>
              <a:rPr lang="ru-RU" dirty="0">
                <a:solidFill>
                  <a:schemeClr val="tx1"/>
                </a:solidFill>
                <a:effectLst/>
              </a:rPr>
              <a:t>-</a:t>
            </a:r>
            <a:r>
              <a:rPr lang="en-US" dirty="0">
                <a:solidFill>
                  <a:schemeClr val="tx1"/>
                </a:solidFill>
                <a:effectLst/>
              </a:rPr>
              <a:t>XX</a:t>
            </a:r>
            <a:r>
              <a:rPr lang="ru-RU" dirty="0">
                <a:solidFill>
                  <a:schemeClr val="tx1"/>
                </a:solidFill>
                <a:effectLst/>
              </a:rPr>
              <a:t> веков.</a:t>
            </a:r>
            <a:br>
              <a:rPr lang="ru-RU" dirty="0">
                <a:solidFill>
                  <a:schemeClr val="tx1"/>
                </a:solidFill>
                <a:effectLst/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53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51520" y="332656"/>
            <a:ext cx="8568952" cy="316835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 истории XIX века важнейшим событием является отмена крепостного права. Развитие товарно-денежных отношений диктовало необходимость замены натуральных налогов и повинностей денежными налогами. Отмена крепостного права привела не только к появлению «неналоговых» выкупных платежей, но и к изменениям в налоговой системе.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1560" y="4005064"/>
            <a:ext cx="7920880" cy="20882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В общем ряду реформ 60—80 годов </a:t>
            </a:r>
            <a:r>
              <a:rPr lang="en-US" sz="2800" dirty="0"/>
              <a:t>XIX</a:t>
            </a:r>
            <a:r>
              <a:rPr lang="ru-RU" sz="2800" dirty="0"/>
              <a:t> века, проведенных при Александре </a:t>
            </a:r>
            <a:r>
              <a:rPr lang="en-US" sz="2800" dirty="0"/>
              <a:t>II</a:t>
            </a:r>
            <a:r>
              <a:rPr lang="ru-RU" sz="2800" dirty="0"/>
              <a:t>, существенную роль сыграла </a:t>
            </a:r>
          </a:p>
          <a:p>
            <a:pPr algn="ctr"/>
            <a:r>
              <a:rPr lang="ru-RU" sz="3600" b="1" dirty="0"/>
              <a:t>финансовая реформа.</a:t>
            </a:r>
          </a:p>
        </p:txBody>
      </p:sp>
    </p:spTree>
    <p:extLst>
      <p:ext uri="{BB962C8B-B14F-4D97-AF65-F5344CB8AC3E}">
        <p14:creationId xmlns:p14="http://schemas.microsoft.com/office/powerpoint/2010/main" val="396575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467544" y="188640"/>
            <a:ext cx="8280920" cy="2376264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Одним из предполагаемых результатов реформирования являлось упорядочение государственных финансов. Существовавший порядок учета расходов и доходов, а именно отсутствие единого общегосудар­ственного бюджета, не обеспечивал аккумуляцию средств в руках правительства, вследствие чего контроль за расходованием средств практически отсутствовал.</a:t>
            </a:r>
          </a:p>
        </p:txBody>
      </p:sp>
      <p:sp>
        <p:nvSpPr>
          <p:cNvPr id="3" name="Овальная выноска 1"/>
          <p:cNvSpPr/>
          <p:nvPr/>
        </p:nvSpPr>
        <p:spPr>
          <a:xfrm>
            <a:off x="179512" y="2636912"/>
            <a:ext cx="8568952" cy="3528392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1862 году была проведена бюджетная реформа, которая служила основанием ужесточения контроля за расходованием средств государственного бюджета. С этого времени роспись государственных доходов и расходов стала публиковаться в печати, то есть бюджет становится гласным, а все доходы государства концентрируются на счетах Государственного казначейства.</a:t>
            </a:r>
          </a:p>
        </p:txBody>
      </p:sp>
    </p:spTree>
    <p:extLst>
      <p:ext uri="{BB962C8B-B14F-4D97-AF65-F5344CB8AC3E}">
        <p14:creationId xmlns:p14="http://schemas.microsoft.com/office/powerpoint/2010/main" val="281398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548680"/>
            <a:ext cx="828092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Основными источниками государственных доходов в </a:t>
            </a:r>
            <a:r>
              <a:rPr lang="en-US" dirty="0">
                <a:solidFill>
                  <a:schemeClr val="tx1"/>
                </a:solidFill>
              </a:rPr>
              <a:t>IV </a:t>
            </a:r>
            <a:r>
              <a:rPr lang="ru-RU" dirty="0">
                <a:solidFill>
                  <a:schemeClr val="tx1"/>
                </a:solidFill>
              </a:rPr>
              <a:t>веке, равно как и на протяжении следующих столетий, являлись </a:t>
            </a:r>
            <a:r>
              <a:rPr lang="ru-RU" i="1" dirty="0">
                <a:solidFill>
                  <a:schemeClr val="tx1"/>
                </a:solidFill>
              </a:rPr>
              <a:t>налоги.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628800"/>
            <a:ext cx="828092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Дань взималась и в период татаро-монгольского ига в пользу ор­дынских ханов, но несколько других видов: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 ремесленников и куп­цов - </a:t>
            </a:r>
            <a:r>
              <a:rPr lang="ru-RU" i="1" dirty="0">
                <a:solidFill>
                  <a:schemeClr val="tx1"/>
                </a:solidFill>
              </a:rPr>
              <a:t>тамга</a:t>
            </a:r>
            <a:r>
              <a:rPr lang="ru-RU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с землевладельцев - </a:t>
            </a:r>
            <a:r>
              <a:rPr lang="ru-RU" i="1" dirty="0" err="1">
                <a:solidFill>
                  <a:schemeClr val="tx1"/>
                </a:solidFill>
              </a:rPr>
              <a:t>кадлан</a:t>
            </a:r>
            <a:r>
              <a:rPr lang="ru-RU" i="1" dirty="0">
                <a:solidFill>
                  <a:schemeClr val="tx1"/>
                </a:solidFill>
              </a:rPr>
              <a:t>.</a:t>
            </a:r>
            <a:r>
              <a:rPr lang="ru-RU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140968"/>
            <a:ext cx="8280920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Дань </a:t>
            </a:r>
            <a:r>
              <a:rPr lang="ru-RU" dirty="0"/>
              <a:t>взималась двумя способами: </a:t>
            </a:r>
            <a:r>
              <a:rPr lang="ru-RU" i="1" dirty="0" err="1"/>
              <a:t>повозом</a:t>
            </a:r>
            <a:r>
              <a:rPr lang="ru-RU" dirty="0"/>
              <a:t>, когда ее привозили в Киев, и </a:t>
            </a:r>
            <a:r>
              <a:rPr lang="ru-RU" i="1" dirty="0"/>
              <a:t>полюдьем</a:t>
            </a:r>
            <a:r>
              <a:rPr lang="ru-RU" dirty="0"/>
              <a:t>, когда князь или его дружины сами ездили за нею. </a:t>
            </a:r>
          </a:p>
          <a:p>
            <a:pPr algn="ctr"/>
            <a:r>
              <a:rPr lang="ru-RU" dirty="0"/>
              <a:t>С </a:t>
            </a:r>
            <a:r>
              <a:rPr lang="en-US" dirty="0"/>
              <a:t>XI</a:t>
            </a:r>
            <a:r>
              <a:rPr lang="ru-RU" dirty="0"/>
              <a:t> века князья вместо себя посылают для сбора дани специальных </a:t>
            </a:r>
            <a:r>
              <a:rPr lang="ru-RU" dirty="0" err="1"/>
              <a:t>данщиков</a:t>
            </a:r>
            <a:r>
              <a:rPr lang="ru-RU" dirty="0"/>
              <a:t>. Единицами обложения были дым (двор) и рало (плуг), но обе эти единицы означают в сущности одно и то же: участок земли, обрабатываемый силами одного домохозяина. Предметы, которыми взималась дань в Древнерусском государстве, были сырые продук­ты: мед, шкуры пушных зверей, зерновой хлеб, лен, домашние жи­вотные и т. д.</a:t>
            </a:r>
          </a:p>
        </p:txBody>
      </p:sp>
    </p:spTree>
    <p:extLst>
      <p:ext uri="{BB962C8B-B14F-4D97-AF65-F5344CB8AC3E}">
        <p14:creationId xmlns:p14="http://schemas.microsoft.com/office/powerpoint/2010/main" val="125202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542323" y="188640"/>
            <a:ext cx="7992888" cy="230425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/>
              <a:t>В конце </a:t>
            </a:r>
            <a:r>
              <a:rPr lang="en-US" sz="2800" dirty="0"/>
              <a:t>XIX</a:t>
            </a:r>
            <a:r>
              <a:rPr lang="ru-RU" sz="2800" dirty="0"/>
              <a:t> века основным источником доходной части царско­го бюджета оставались налоги, поступления от которых составляли 75 % доходов бюджета.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542323" y="2564904"/>
            <a:ext cx="7992888" cy="3888432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/>
              <a:t>В конце </a:t>
            </a:r>
            <a:r>
              <a:rPr lang="en-US" sz="2200" dirty="0"/>
              <a:t>XIX</a:t>
            </a:r>
            <a:r>
              <a:rPr lang="ru-RU" sz="2200" dirty="0"/>
              <a:t> века в царской России «кроме «обыкновенного» су­ществовал еще и «чрезвычайный» бюджет, предусматривавший чрез­вычайные военные расходы, расходы по строительству и переустрой­ству железных дорог». Однако доходных источников обоих бюджетов не хватало на финансирование военных расходов государ­ства, поэтому дефицит покрывался за счет внутренних и внешних займов. В результате к расходным статьям государственного бюдже­та добавлялась оплата процентов по государственным долгам, кото­рые неуклонно возрастали.</a:t>
            </a:r>
          </a:p>
        </p:txBody>
      </p:sp>
    </p:spTree>
    <p:extLst>
      <p:ext uri="{BB962C8B-B14F-4D97-AF65-F5344CB8AC3E}">
        <p14:creationId xmlns:p14="http://schemas.microsoft.com/office/powerpoint/2010/main" val="577372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23528" y="188640"/>
            <a:ext cx="8568952" cy="252028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/>
              <a:t>Налоговая система России конца </a:t>
            </a:r>
            <a:r>
              <a:rPr lang="en-US" sz="2200" dirty="0"/>
              <a:t>XIX</a:t>
            </a:r>
            <a:r>
              <a:rPr lang="ru-RU" sz="2200" dirty="0"/>
              <a:t> - начала </a:t>
            </a:r>
            <a:r>
              <a:rPr lang="en-US" sz="2200" dirty="0"/>
              <a:t>XX</a:t>
            </a:r>
            <a:r>
              <a:rPr lang="ru-RU" sz="2200" dirty="0"/>
              <a:t> века характе­ризуется превалированием роли косвенного обложения в формиро­вании доходной части бюджета. Государственный бюджет России строился на общих с европейскими странами принципах, то есть не включал в себя местные бюджеты, а делился на обыкновенный и чрез­вычайный. 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51520" y="2708920"/>
            <a:ext cx="8640960" cy="396044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/>
              <a:t>Доходы обыкновенного бюджета подразделялись на следу­ющие группы:</a:t>
            </a:r>
          </a:p>
          <a:p>
            <a:r>
              <a:rPr lang="ru-RU" sz="2000" dirty="0"/>
              <a:t>- прямые налоги;</a:t>
            </a:r>
          </a:p>
          <a:p>
            <a:r>
              <a:rPr lang="ru-RU" sz="2000" dirty="0"/>
              <a:t>- косвенные налоги;</a:t>
            </a:r>
          </a:p>
          <a:p>
            <a:r>
              <a:rPr lang="ru-RU" sz="2000" dirty="0"/>
              <a:t>- пошлины;</a:t>
            </a:r>
          </a:p>
          <a:p>
            <a:r>
              <a:rPr lang="ru-RU" sz="2000" dirty="0"/>
              <a:t>- правительственные регалии;</a:t>
            </a:r>
          </a:p>
          <a:p>
            <a:r>
              <a:rPr lang="ru-RU" sz="2000" dirty="0"/>
              <a:t>- казенные имущества и капиталы;</a:t>
            </a:r>
          </a:p>
          <a:p>
            <a:r>
              <a:rPr lang="ru-RU" sz="2000" dirty="0"/>
              <a:t>- выкупные платежи (отмененные в 1905 году);</a:t>
            </a:r>
          </a:p>
          <a:p>
            <a:r>
              <a:rPr lang="ru-RU" sz="2000" dirty="0"/>
              <a:t>- возмещение расходов государственного казначейства (сюда включались поступления в счет ранее выданных ссуд) и про­чие доходы.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4051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32656"/>
            <a:ext cx="8640960" cy="51398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+mj-lt"/>
                <a:ea typeface="Times New Roman" panose="02020603050405020304" pitchFamily="18" charset="0"/>
              </a:rPr>
              <a:t>Наиболее многочисленную группу составляли прямые налоги, которые делились на пять групп:</a:t>
            </a:r>
          </a:p>
          <a:p>
            <a:pPr lvl="0"/>
            <a:endParaRPr lang="ru-RU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1. Налоги и сборы с недвижимых имуществ: государственный поземельный налог; налог с недвижимых имуществ в городах и посадских местах; сбор с недвижимых имуществ в пригород­ных местностях Санкт-Петербурга на содержание полиции; поземельная подать с колонистов; государственная оброчная подать в губерниях Сибири; денежный сбор с ясачных вогулов Пермской губернии, и т. д.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2. Налоги с торговли и промышленности: государственный промысловый налог; особые сборы с торговли и промышленнос­ти.          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3. Налоги с денежных капиталов: сбор с доходов от денежных капиталов; сбор со специальных текущих счетов.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4. Подати и личные налоги: подушные и душевая оброчные по­дати в некоторых местностях Сибири; подушные подати с евреев-землевладельцев; подать со скота у киргизов Внутренней орды; кибиточная подать; ясак с кочевых и бродячих инород­цев; ярмарочный сбор в Нижнем Новгороде, и т.д.</a:t>
            </a:r>
          </a:p>
          <a:p>
            <a:pPr lvl="0"/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5. Государственный квартирный налог.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839" y="5467319"/>
            <a:ext cx="879863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i="1" dirty="0"/>
              <a:t>Рассмотрев список прямых налогов, можно сделать вывод о том, что отсутствовал какой-либо единый принцип, на котором была бы построена система прямых налогов. В ней одновременно присутство­вали не только реальные и личные налоги; но и такие архаичные их формы, как оброк, ясак.</a:t>
            </a:r>
          </a:p>
        </p:txBody>
      </p:sp>
    </p:spTree>
    <p:extLst>
      <p:ext uri="{BB962C8B-B14F-4D97-AF65-F5344CB8AC3E}">
        <p14:creationId xmlns:p14="http://schemas.microsoft.com/office/powerpoint/2010/main" val="31114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04866" y="548680"/>
            <a:ext cx="8136904" cy="20882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1875 году был введен поземельный налог, ставки по которому были </a:t>
            </a:r>
            <a:r>
              <a:rPr lang="ru-RU" sz="2000" dirty="0" err="1"/>
              <a:t>дифференицированы</a:t>
            </a:r>
            <a:r>
              <a:rPr lang="ru-RU" sz="2000" dirty="0"/>
              <a:t> по губерниям и колебались от 0,25 коп. (Архангельская губерния) до 17 коп. (Подольская губерния) с деся­тины удобной земли и леса. Губернские земские собрания распреде­ляли налог между уездами, а последние - между плательщиками.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04866" y="2852936"/>
            <a:ext cx="8136904" cy="28083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Налог с недвижимых имуществ был установлен в 1863 году вза­мен подушной подати с мещан. Он исчислялся в размере 6 % со сред­него чистого дохода. Средний доход определялся на основании ка­дастров. Городские поселения делились на 6 групп, для каждой из которых применялись по 4-5 видов ставок. Объектом обложения выступали доходы от сдачи внаем помещений под жилье и торгово-промышленные заведения.</a:t>
            </a:r>
          </a:p>
        </p:txBody>
      </p:sp>
    </p:spTree>
    <p:extLst>
      <p:ext uri="{BB962C8B-B14F-4D97-AF65-F5344CB8AC3E}">
        <p14:creationId xmlns:p14="http://schemas.microsoft.com/office/powerpoint/2010/main" val="336624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7504" y="116632"/>
            <a:ext cx="8856984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/>
              <a:t>Промысловое обложение было введено в России в 1824 году, а в 1885 году были введены дополнительные процентный и раскладоч­ный сборы в зависимости от уровня доходности.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96178" y="2770397"/>
            <a:ext cx="4248472" cy="27468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Основной промысловый налог на личные занятия взимался либо в твердых суммах, либо в процентах с каждых 100 рублей дохо­да. Применение той или иной системы взимания зависело от рода занятий и должности. Система взимания оговаривалась законом.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240394" y="1853858"/>
            <a:ext cx="460851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Государственный </a:t>
            </a:r>
          </a:p>
          <a:p>
            <a:pPr algn="ctr"/>
            <a:r>
              <a:rPr lang="ru-RU" sz="2000" dirty="0"/>
              <a:t>промысловый налог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44008" y="2770396"/>
            <a:ext cx="4320480" cy="274683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Дополнительный промысловый налог взимался при выдаче промысловых свидетельств акционерным обществам и частным предприятиям. Оба типа предприятий платили процентный сбор с прибыли при условии, что отношение чистой прибыли к основному капиталу превышает 3 %. 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203848" y="2573938"/>
            <a:ext cx="216024" cy="1964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508104" y="2573938"/>
            <a:ext cx="144016" cy="1964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483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467544" y="620688"/>
            <a:ext cx="8352928" cy="208823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Плательщиками подушной и личной податей выступали крестьяне ряда местностей Сибири, проживающие на государственных землях. К этой группе причисляли крестьян из ссыльных и всех инородцев. Сумма налога на душу населения превышала 3-5 руб., причем она могла значительно возрастать в связи с раскладочным принципом взимания.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7544" y="2780928"/>
            <a:ext cx="8352928" cy="172819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/>
              <a:t>Объектами обложения коренного населения Средней Азии, Се­верного Кавказа выступали скот либо их жилища. Коренное населе­ние Сибири платило ясак шкурами зверей либо деньгами.</a:t>
            </a: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467544" y="4725144"/>
            <a:ext cx="8352928" cy="1584176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Таким образом, система прямого обложения отличалась разнообразием, где, как правило, не учитывался уровень доходности объектов обложения. В лучшем случае за основу обложения при­нималась нормативная доходность.</a:t>
            </a:r>
          </a:p>
        </p:txBody>
      </p:sp>
    </p:spTree>
    <p:extLst>
      <p:ext uri="{BB962C8B-B14F-4D97-AF65-F5344CB8AC3E}">
        <p14:creationId xmlns:p14="http://schemas.microsoft.com/office/powerpoint/2010/main" val="322105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797631"/>
            <a:ext cx="2910240" cy="576064"/>
          </a:xfrm>
          <a:prstGeom prst="round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</a:rPr>
              <a:t>Косвенные налоги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83968" y="188640"/>
            <a:ext cx="3889109" cy="237626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2400" dirty="0">
                <a:solidFill>
                  <a:schemeClr val="tx1"/>
                </a:solidFill>
              </a:rPr>
              <a:t>- питейный доход;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</a:rPr>
              <a:t>- табачный доход;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</a:rPr>
              <a:t>- сахарный доход;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</a:rPr>
              <a:t>- нефтяной доход;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</a:rPr>
              <a:t>- спичечный доход;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</a:rPr>
              <a:t>- таможенные пошлины.</a:t>
            </a:r>
          </a:p>
        </p:txBody>
      </p:sp>
      <p:sp>
        <p:nvSpPr>
          <p:cNvPr id="4" name="Овальная выноска 3"/>
          <p:cNvSpPr/>
          <p:nvPr/>
        </p:nvSpPr>
        <p:spPr>
          <a:xfrm>
            <a:off x="0" y="2708920"/>
            <a:ext cx="8820472" cy="352839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Одним из основных налоговых источников, поступления от ко­торого составляли 40 % доходной части государственного бюджета, являлся «</a:t>
            </a:r>
            <a:r>
              <a:rPr lang="ru-RU" b="1" dirty="0"/>
              <a:t>питейный сбор</a:t>
            </a:r>
            <a:r>
              <a:rPr lang="ru-RU" dirty="0"/>
              <a:t>», или винный откуп. </a:t>
            </a:r>
          </a:p>
          <a:p>
            <a:pPr algn="ctr"/>
            <a:r>
              <a:rPr lang="ru-RU" dirty="0"/>
              <a:t>В 1863 году винные </a:t>
            </a:r>
            <a:r>
              <a:rPr lang="ru-RU" dirty="0" err="1"/>
              <a:t>откупы</a:t>
            </a:r>
            <a:r>
              <a:rPr lang="ru-RU" dirty="0"/>
              <a:t> были упразднены и введена свобод­ная торговля водкой с уплатой </a:t>
            </a:r>
            <a:r>
              <a:rPr lang="ru-RU" b="1" dirty="0"/>
              <a:t>акцизного сбора </a:t>
            </a:r>
            <a:r>
              <a:rPr lang="ru-RU" dirty="0"/>
              <a:t>в казну. Также был упразднен соляной налог; подушная подать заменена на поземель­ный налог.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3419872" y="980728"/>
            <a:ext cx="705120" cy="291109"/>
          </a:xfrm>
          <a:prstGeom prst="rightArrow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0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467544" y="329410"/>
            <a:ext cx="8208912" cy="1875454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 период русско-японской войны (1904-1905) на вооружение армии, строительство флота были полностью израсходованы неприкосновенные запасы военного и морского ведомств, которые составляли более чем 2,6 млрд руб.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7544" y="2420888"/>
            <a:ext cx="8208912" cy="208823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Непомерные военные расходы, а также затраты на «подавление революции» послужили причиной возникновения угрозы прекраще­ния обмена кредитных билетов на золото, что в свою очередь озна­чало финансовое банкротство России. </a:t>
            </a: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467544" y="4725144"/>
            <a:ext cx="8208912" cy="1800200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Для выхода из создавшегося положения, в 1906 году Россия была вынуждена обратиться к пра­вительству Франции с просьбой предоставить большой внешний заем почти в 800 млн руб.</a:t>
            </a:r>
          </a:p>
        </p:txBody>
      </p:sp>
    </p:spTree>
    <p:extLst>
      <p:ext uri="{BB962C8B-B14F-4D97-AF65-F5344CB8AC3E}">
        <p14:creationId xmlns:p14="http://schemas.microsoft.com/office/powerpoint/2010/main" val="179620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611560" y="476672"/>
            <a:ext cx="8136904" cy="576064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Крупные бюджетные ассигнования направлялись на содержание императорского двора. Императору и его семье ежегодно выделялось 11 млн руб., несмотря на то, что «только земельные владения царс­кой семьи оценивались в 100 млн рублей, в 160 млн рублей - драго­ценности семьи Романовых, собранные ими за 300 лет царствования. Царь получал также проценты с капиталов, находившихся в ряде английских и немецких банков». Ежегодный доход, императора превышал 20 млн рублей. Каждый новорожденный член императорской семьи, а также каждая княжна при вступлении в брак получали сумму в 1 млн рублей, каждый совершеннолетний великий князь ежегодно получал по 200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40484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5536" y="404664"/>
            <a:ext cx="8280920" cy="18722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/>
              <a:t>Особого внимания заслуживает тот факт, что Государственная дума не имела никаких прав обсуждать данную статью расходов го­сударственного бюджета, равно как и ассигнования на платежи по государственному долгу страны и по другим принятым на себя госу­дарством обязательствам.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62067" y="2636912"/>
            <a:ext cx="8280920" cy="12241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>
                <a:solidFill>
                  <a:schemeClr val="tx1"/>
                </a:solidFill>
              </a:rPr>
              <a:t>Не менее значительной расходной статьей государственного бюд­жета следует назвать перечисление средств церкви в форме дотаций, так как она финансировалась государством.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62067" y="4221088"/>
            <a:ext cx="8280920" cy="12241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Некоторые средства из государственного бюджета были затраче­ны на так называемое «землеустройство». </a:t>
            </a:r>
          </a:p>
        </p:txBody>
      </p:sp>
    </p:spTree>
    <p:extLst>
      <p:ext uri="{BB962C8B-B14F-4D97-AF65-F5344CB8AC3E}">
        <p14:creationId xmlns:p14="http://schemas.microsoft.com/office/powerpoint/2010/main" val="138970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476672"/>
            <a:ext cx="8064896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Пошлины</a:t>
            </a:r>
            <a:r>
              <a:rPr lang="ru-RU" dirty="0"/>
              <a:t> - косвенные налоги, устанавливались первоначально в целях благоустройства. Так, вес и мера взимались для покрытия расходов при взвешивании и измерении товаров в интересах торгов­ли, мыт и перевоз - за предоставление средств или помощи со сто­роны государства при перевозке товаров через реку и волоки, </a:t>
            </a:r>
            <a:r>
              <a:rPr lang="ru-RU" dirty="0" err="1"/>
              <a:t>кормчита</a:t>
            </a:r>
            <a:r>
              <a:rPr lang="ru-RU" dirty="0"/>
              <a:t> - пошлина с содержателей корчем, гостиная дань и торговое -пошлина за предоставление купцам мест для склада товаров и за ус­тройство рынков.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708920"/>
            <a:ext cx="8064896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Штрафы</a:t>
            </a:r>
            <a:r>
              <a:rPr lang="ru-RU" dirty="0"/>
              <a:t> (виры) взимались за совершение уголовных преступле­ний. </a:t>
            </a:r>
            <a:r>
              <a:rPr lang="ru-RU" i="1" dirty="0"/>
              <a:t>Например, Русская Правда содержит нормы, на основании ко­торых при рассмотрении уголовных дел по всем видам преступлений в казну поступало 12 гривен, а при вынесении судом оправдатель­ного приговора истец и ответчик уплачивали по 1 гривне.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0259" y="4509120"/>
            <a:ext cx="8064896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i="1" dirty="0"/>
              <a:t>Повинности </a:t>
            </a:r>
            <a:r>
              <a:rPr lang="ru-RU" dirty="0"/>
              <a:t>устанавливались преимущественно для целей воен­ного управления, а именно: </a:t>
            </a:r>
            <a:r>
              <a:rPr lang="ru-RU" i="1" dirty="0" err="1"/>
              <a:t>повоз</a:t>
            </a:r>
            <a:r>
              <a:rPr lang="ru-RU" dirty="0"/>
              <a:t> - обеспечение средств передви­жения для военных дружин, для княжеских </a:t>
            </a:r>
            <a:r>
              <a:rPr lang="ru-RU" dirty="0" err="1"/>
              <a:t>данщиков</a:t>
            </a:r>
            <a:r>
              <a:rPr lang="ru-RU" dirty="0"/>
              <a:t> и гонцов; </a:t>
            </a:r>
            <a:r>
              <a:rPr lang="ru-RU" i="1" dirty="0" err="1"/>
              <a:t>градоделание</a:t>
            </a:r>
            <a:r>
              <a:rPr lang="ru-RU" dirty="0"/>
              <a:t> - постройка и поправка укреплений всей волостью, постройка и починка мостов и т. д.</a:t>
            </a:r>
          </a:p>
        </p:txBody>
      </p:sp>
    </p:spTree>
    <p:extLst>
      <p:ext uri="{BB962C8B-B14F-4D97-AF65-F5344CB8AC3E}">
        <p14:creationId xmlns:p14="http://schemas.microsoft.com/office/powerpoint/2010/main" val="418967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539552" y="404664"/>
            <a:ext cx="8280920" cy="2232248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tx1"/>
                </a:solidFill>
              </a:rPr>
              <a:t>После революции 1905 года во избежание увеличения количества малоземельных крестьян пра­вительство старалось переселить их из густонаселенных центральных районов России на ее окраины. Расходы на оказание финансовой по­мощи переселенцам по сметам Главного управления землеустройства и земледелия возрастали, а реально оказанная помощь крестьянам была ничтожной.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2852936"/>
            <a:ext cx="7992888" cy="273630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Еще худшие условия существования ждали переселенцев в новых районах. Отсутствие больниц, школ, какой-либо правительственной помощи заставило большинство крестьян вернуться на родину. В 1911 году их число составило 61 % от всех переселенцев. В результате «в сме­тах Переселенческого управления появилась новая графа - «Расходы на обратный переезд переселенцев на старые места».</a:t>
            </a:r>
          </a:p>
        </p:txBody>
      </p:sp>
    </p:spTree>
    <p:extLst>
      <p:ext uri="{BB962C8B-B14F-4D97-AF65-F5344CB8AC3E}">
        <p14:creationId xmlns:p14="http://schemas.microsoft.com/office/powerpoint/2010/main" val="230323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ьная выноска 1"/>
          <p:cNvSpPr/>
          <p:nvPr/>
        </p:nvSpPr>
        <p:spPr>
          <a:xfrm>
            <a:off x="107504" y="116632"/>
            <a:ext cx="8640960" cy="2736304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Таким образом, рост административных и военных расходов в начале </a:t>
            </a:r>
            <a:r>
              <a:rPr lang="en-US" sz="2000" dirty="0"/>
              <a:t>XX</a:t>
            </a:r>
            <a:r>
              <a:rPr lang="ru-RU" sz="2000" dirty="0"/>
              <a:t> века послужил основанием для значительного увеличения государственного долга России, который к 1914 году уже составлял 10,5 млрд. рублей.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3284984"/>
            <a:ext cx="8640960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Мировая война, в которую Россия вступила 1 сентября 1914 года, самым губительным образом сказалась на финансовом благополучии государства. Резко возросла бумажно-денежная эмиссия, соответ­ственно усилились темпы инфляции, покупательная способность рубля падала, уменьшался и золотой запас России, которым она обеспечивала внешние займы.</a:t>
            </a:r>
          </a:p>
        </p:txBody>
      </p:sp>
    </p:spTree>
    <p:extLst>
      <p:ext uri="{BB962C8B-B14F-4D97-AF65-F5344CB8AC3E}">
        <p14:creationId xmlns:p14="http://schemas.microsoft.com/office/powerpoint/2010/main" val="384463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альтернативный процесс 1"/>
          <p:cNvSpPr/>
          <p:nvPr/>
        </p:nvSpPr>
        <p:spPr>
          <a:xfrm>
            <a:off x="611560" y="404664"/>
            <a:ext cx="7848872" cy="2160240"/>
          </a:xfrm>
          <a:prstGeom prst="flowChartAlternateProces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/>
              <a:t>Одновременно с этим доходы государственного бюджета неумо­лимо сокращались. «Запрещение продажи казенного вина с началом войны, а затем полное запрещение виноторговли привело к ликви­дации самой большой статьи доходов бюджета, составляющей 25 %, или до 1/4, всего бюджета страны».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7504" y="2852936"/>
            <a:ext cx="8928992" cy="367240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/>
              <a:t>В итоге, доходная часть государственного бюджета в 1916 году выглядела следующим образом: </a:t>
            </a:r>
          </a:p>
          <a:p>
            <a:endParaRPr lang="ru-RU" sz="2400" dirty="0"/>
          </a:p>
          <a:p>
            <a:r>
              <a:rPr lang="ru-RU" sz="2400" dirty="0"/>
              <a:t>«Налоги и сборы -49,9 %; </a:t>
            </a:r>
          </a:p>
          <a:p>
            <a:r>
              <a:rPr lang="ru-RU" sz="2400" dirty="0"/>
              <a:t>Железные дороги - 29,5 %;</a:t>
            </a:r>
          </a:p>
          <a:p>
            <a:r>
              <a:rPr lang="ru-RU" sz="2400" dirty="0"/>
              <a:t>Прочие государственные имущества и предприятия - 11,2 %; </a:t>
            </a:r>
          </a:p>
          <a:p>
            <a:r>
              <a:rPr lang="ru-RU" sz="2400" dirty="0"/>
              <a:t>Казенная винная монополия -1,6%;</a:t>
            </a:r>
          </a:p>
          <a:p>
            <a:r>
              <a:rPr lang="ru-RU" sz="2400" dirty="0"/>
              <a:t>Прочие доходы - 7,8 %». </a:t>
            </a:r>
          </a:p>
        </p:txBody>
      </p:sp>
    </p:spTree>
    <p:extLst>
      <p:ext uri="{BB962C8B-B14F-4D97-AF65-F5344CB8AC3E}">
        <p14:creationId xmlns:p14="http://schemas.microsoft.com/office/powerpoint/2010/main" val="113750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060848"/>
            <a:ext cx="7632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/>
              <a:t>4.Система государственных доходов и расходов в период 1918-1991 годов.</a:t>
            </a:r>
          </a:p>
        </p:txBody>
      </p:sp>
    </p:spTree>
    <p:extLst>
      <p:ext uri="{BB962C8B-B14F-4D97-AF65-F5344CB8AC3E}">
        <p14:creationId xmlns:p14="http://schemas.microsoft.com/office/powerpoint/2010/main" val="46213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616641" y="764704"/>
            <a:ext cx="7920880" cy="18722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Одной из особенностей государственного бюджета периода 1918- 1920 годов следует назвать то, что были значительно увеличены расходы, направляемые на укрепление промышленности.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1560" y="3501008"/>
            <a:ext cx="7920880" cy="201622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В 1919 году такой порядок финансирования был отменен. Источ­ником денежных средств всех предприятий становятся ассигнования из государственного бюджета, а все денежные средства предприятий сдаются в доход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198544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67544" y="404664"/>
            <a:ext cx="8208912" cy="24482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Структура доходов бюджета первой половины 1918 года резко отличалась от дореволюционного бюджета. Значительному изменению подверглись доходные источники бюджета, «взимание которых строилось в интересах трудящихся в ущерб интересам свергнутых буржуазии и помещиков» (они должны были уплачивать подоходный налог, единовременный налог и т. д.).</a:t>
            </a:r>
          </a:p>
        </p:txBody>
      </p:sp>
      <p:sp>
        <p:nvSpPr>
          <p:cNvPr id="3" name="Блок-схема: память с последовательным доступом 2"/>
          <p:cNvSpPr/>
          <p:nvPr/>
        </p:nvSpPr>
        <p:spPr>
          <a:xfrm>
            <a:off x="539552" y="3356992"/>
            <a:ext cx="7920880" cy="2520280"/>
          </a:xfrm>
          <a:prstGeom prst="flowChartMagneticTap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/>
              <a:t>Следует отметить, что налоговые поступления в государственную казну в первые месяцы после революции имели незначительный объем, причиной чему послужил развал органов государственного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29986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611560" y="476672"/>
            <a:ext cx="8064896" cy="216024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1919 году доходные источники государственного бюджета были классифицированы по группам (прямые и оборотные). Основанием для такой классификации послужила форма выражения поступающего дохода (денежная или материальная). «Под прямыми статьями доходов подразумевались поступления в бюджет, которые носили денежный характер».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615915" y="3212976"/>
            <a:ext cx="8064896" cy="216024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/>
              <a:t>К одним из крупных неналоговых доходных источников бюдже­та 1918-1920 годов следует отнести доход от транспорта. В 1918 году он составил 10,4 % доходов бюджета государства.</a:t>
            </a:r>
          </a:p>
        </p:txBody>
      </p:sp>
    </p:spTree>
    <p:extLst>
      <p:ext uri="{BB962C8B-B14F-4D97-AF65-F5344CB8AC3E}">
        <p14:creationId xmlns:p14="http://schemas.microsoft.com/office/powerpoint/2010/main" val="219129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95536" y="620688"/>
            <a:ext cx="8208912" cy="223224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Период с 1918 по 1920 год характеризуется возникновением коллективных хозяйств, активное создание которых всячески поощрялось советским правительством. В результате появился новый для России доходный источник бюджета - доходы совхозов. Доходы от коллективных хозяйств с каждым годом возрастали и к 1920 году составили 5,1 % доходов бюджета государства.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7544" y="3140968"/>
            <a:ext cx="8208912" cy="223224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Таким образом, основными доходными источниками государ­ственного бюджета 1918-1920 годов следует назвать неналоговые поступления (доходы от промышленности и транспорта) и поступ­ления от снабжения населения продовольствием и предметами ши­рокого потребления.</a:t>
            </a:r>
          </a:p>
        </p:txBody>
      </p:sp>
    </p:spTree>
    <p:extLst>
      <p:ext uri="{BB962C8B-B14F-4D97-AF65-F5344CB8AC3E}">
        <p14:creationId xmlns:p14="http://schemas.microsoft.com/office/powerpoint/2010/main" val="372204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67544" y="404664"/>
            <a:ext cx="8208912" cy="576064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Первым денежным налогом в условиях нэпа был промысловый налог, введенный в действие с июля 1921 года. Он состоял из двух частей: патентного и уравнительного сборов. Взимание патентного сбора позволяло осуществить регистрацию предприятия в финансо­вых органах и получить поступления в бюджет вперед за определен­ный срок, что имело существенное значение в условиях большой нестабильности работы частных торговых предприятий. Уравнительный сбор позволял усилить обложение предпринимателей, получав­ших более крупные доходы (взимался ежемесячно в размере 3 % с оборота). С 1922 года промысловый налог взимался на общих осно­ваниях также с государственных предприятий. Впоследствии урав­нительный сбор дифференцировался в зависимости от типа пред­приятия (государственное, кооперативное, частное) и являлся действенным рычагом вытеснения частного капитала.</a:t>
            </a:r>
          </a:p>
        </p:txBody>
      </p:sp>
    </p:spTree>
    <p:extLst>
      <p:ext uri="{BB962C8B-B14F-4D97-AF65-F5344CB8AC3E}">
        <p14:creationId xmlns:p14="http://schemas.microsoft.com/office/powerpoint/2010/main" val="82312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/>
          <p:cNvSpPr/>
          <p:nvPr/>
        </p:nvSpPr>
        <p:spPr>
          <a:xfrm>
            <a:off x="611560" y="332656"/>
            <a:ext cx="7992888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После перехода к нэпу и с формированием системы прямого на­логообложения государство вводит новые косвенные налоги в виде акцизов на отдельные товары. Техника их взимания в сравнении с прямыми налогами была менее сложной, и, кроме того, они отвеча­ли принципу массовости налогообложения. В области косвенных налогов задача финансовых органов заключалась в перенесении ос­новной тяжести налогового бремени на имущие классы и слои на­селения. С этой целью акцизы дифференцировались в зависимости от качества изделий, продажной цены, круга потребителей.</a:t>
            </a:r>
          </a:p>
        </p:txBody>
      </p:sp>
      <p:sp>
        <p:nvSpPr>
          <p:cNvPr id="4" name="Прямоугольник с двумя скругленными противолежащими углами 1"/>
          <p:cNvSpPr/>
          <p:nvPr/>
        </p:nvSpPr>
        <p:spPr>
          <a:xfrm>
            <a:off x="611560" y="3068960"/>
            <a:ext cx="8064896" cy="3456384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Перевод предприятий на хозяйственный расчет, внедрение принципа материальной заинтересованности позволил внести существенные изменения в формы оплаты труда, вследствие чего заработная плата приобрела преимущественно денежное выражение. </a:t>
            </a:r>
          </a:p>
          <a:p>
            <a:pPr algn="ctr"/>
            <a:r>
              <a:rPr lang="ru-RU" dirty="0"/>
              <a:t>С 1922 года в тех случаях, когда доходы частных лиц и доходы рабочих и служащих от работы по найму превышали определенный размер, с них начинал взиматься подоходно-поимущественный налог.</a:t>
            </a:r>
          </a:p>
          <a:p>
            <a:pPr algn="ctr"/>
            <a:r>
              <a:rPr lang="ru-RU" dirty="0"/>
              <a:t>Налог исчислялся по ступенчатой прогрессивной шкале и взимался по полугодиям из совокупного дохода, определяемого по декларациям налогоплательщиков. Использование необлагаемого минимума при исчислении подоходного налога позволяло освободить от налога лиц с небольшими доходами и заработком.</a:t>
            </a:r>
          </a:p>
        </p:txBody>
      </p:sp>
    </p:spTree>
    <p:extLst>
      <p:ext uri="{BB962C8B-B14F-4D97-AF65-F5344CB8AC3E}">
        <p14:creationId xmlns:p14="http://schemas.microsoft.com/office/powerpoint/2010/main" val="398296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124744"/>
            <a:ext cx="8262664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В </a:t>
            </a:r>
            <a:r>
              <a:rPr lang="en-US" dirty="0"/>
              <a:t>XIII</a:t>
            </a:r>
            <a:r>
              <a:rPr lang="ru-RU" dirty="0"/>
              <a:t> веке в результате укрепления власти Московского князя дань принимает форму </a:t>
            </a:r>
            <a:r>
              <a:rPr lang="ru-RU" i="1" dirty="0"/>
              <a:t>подати.</a:t>
            </a:r>
            <a:r>
              <a:rPr lang="ru-RU" dirty="0"/>
              <a:t> Единицей налогообложения стано­вится </a:t>
            </a:r>
            <a:r>
              <a:rPr lang="ru-RU" i="1" dirty="0"/>
              <a:t>соха,</a:t>
            </a:r>
            <a:r>
              <a:rPr lang="ru-RU" dirty="0"/>
              <a:t> которая означала не поземельную меру, а условную еди­ницу измерения всякого имущества. В этот период в России начи­нает складываться система </a:t>
            </a:r>
            <a:r>
              <a:rPr lang="ru-RU" dirty="0" err="1"/>
              <a:t>посошного</a:t>
            </a:r>
            <a:r>
              <a:rPr lang="ru-RU" dirty="0"/>
              <a:t> обложения.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85344" y="3284984"/>
            <a:ext cx="8262664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/>
              <a:t>В </a:t>
            </a:r>
            <a:r>
              <a:rPr lang="ru-RU" dirty="0" err="1"/>
              <a:t>посошную</a:t>
            </a:r>
            <a:r>
              <a:rPr lang="ru-RU" dirty="0"/>
              <a:t> подать входил поземельный, </a:t>
            </a:r>
            <a:r>
              <a:rPr lang="ru-RU" dirty="0" err="1"/>
              <a:t>подворовой</a:t>
            </a:r>
            <a:r>
              <a:rPr lang="ru-RU" dirty="0"/>
              <a:t> и промыс­ловый налоги. </a:t>
            </a:r>
            <a:r>
              <a:rPr lang="ru-RU" i="1" dirty="0"/>
              <a:t>Так, в отношении к земле соха включала в себя: хорошей земли — 800 четвертей, средней — 1000, худой — 1200. В го­родах соха включала в себя определенное число дворов: «лучших» — 40, «средних» — 80, «</a:t>
            </a:r>
            <a:r>
              <a:rPr lang="ru-RU" i="1" dirty="0" err="1"/>
              <a:t>молодчих</a:t>
            </a:r>
            <a:r>
              <a:rPr lang="ru-RU" i="1" dirty="0"/>
              <a:t>» — 160, «бобыльских» — 960. Отно­сительно промыслов, например, «</a:t>
            </a:r>
            <a:r>
              <a:rPr lang="ru-RU" i="1" dirty="0" err="1"/>
              <a:t>ез</a:t>
            </a:r>
            <a:r>
              <a:rPr lang="ru-RU" i="1" dirty="0"/>
              <a:t>» (рыболовная перегородка в реке) приравнивался к сохе и т. 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41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395536" y="260648"/>
            <a:ext cx="8424936" cy="4176464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формирующейся налоговой системе РСФСР особое место занимали постоянно действующие специальные налоги. Первым из них был рентный налог, введенный в ноябре 1923 года. Основным его назначением являлось упорядочение взимания арендной платы с земель, как застроенных, так и незастроенных, находившихся в черте городских поселений и предоставленных транспорту. В 1925 году был введен специальный военный налог, который уплачивался непризванными в армию мужчинами в возрасте от 21 до 40 лет. В течение первых двух лет налог взимался в повышенном размере - 25 % от уплачиваемых этими лицами окладов подоходного и сельскохозяйственного налогов. Поступления от данного налога расходовались на  оказание помощи инвалидам гражданской войны и т. д.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95536" y="4581128"/>
            <a:ext cx="8424936" cy="1728192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 1923-1924 годах был введен единый сельскохозяйственный налог, заменивший различные натуральные налоги. Этот единый налог взимался частично продукцией, частично - деньгами. В сред­нем размер продналога был в два раза меньше, чем размер продраз­верстки, причем его основная тяжесть была возложена на зажиточ­ное крестьянство.</a:t>
            </a:r>
          </a:p>
        </p:txBody>
      </p:sp>
    </p:spTree>
    <p:extLst>
      <p:ext uri="{BB962C8B-B14F-4D97-AF65-F5344CB8AC3E}">
        <p14:creationId xmlns:p14="http://schemas.microsoft.com/office/powerpoint/2010/main" val="147459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395536" y="260648"/>
            <a:ext cx="8208912" cy="1800200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В 1922-1924 годах, в период образования СССР и принятия но­вой Конституции, в бюджетной системе, в частности в условиях формирования доходов государственного бюджета, произошли существенные изменения.</a:t>
            </a:r>
          </a:p>
        </p:txBody>
      </p:sp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26314" y="2276872"/>
            <a:ext cx="8208912" cy="3096344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Государственный бюджет СССР включал в себя союзный бюджет и бюджеты республик. В соответствии с этим предприятия и орга­низации были распределены между различными уровнями власти и перечисляли прибыль в соответствующие бюджеты. Иными слова­ми, «предприятия союзного подчинения, т. е. находившиеся в веде­нии союзных ведомств, вносили свои платежи из прибыли в союз­ный бюджет, а предприятия (республиканского, областного, городского подчинения) - в соответствующие бюджеты».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5661248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Таким образом, при формировании доходной части общесоюзного и республиканских бюджетов стал применяться принцип подведомственности.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63053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67544" y="404664"/>
            <a:ext cx="8136904" cy="352839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Заслуживающим особого внимания является тот факт, что местные бюджеты в этот период времени не включались в состав государственного бюджета и бюджетов республик. Часть государственных доходов стала передаваться в местные бюджеты только после налоговой реформы 1930-1932 годов в виде процентных отчислений от общегосударственных налоговых источников. Такая «общность источников доходов стала важным фактором усиления связи между всеми бюджетами, входящими в бюджетную систему СССР» и до настоящего времени используется в бюджетной системе.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4509120"/>
            <a:ext cx="8280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30-х годов роль и значение налоговых доходов государственно­го бюджета СССР резко уменьшается, и налоги начинают выполнять несвойственные им функции. Налоги используются как орудие по­литической борьбы с кулаками и частными сельхозпроизводителя­ми.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8422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250794" y="116632"/>
            <a:ext cx="8568952" cy="230425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В 30-40-е годы основными расходными статьями государствен­ного бюджета становятся затраты на финансирование народного хозяйства. По сравнению с предыдущими десятилетиями они выросли почти в четыре раза, и их удельный вес составил 70 % от всех расходов советского государства. Расходы на финансирование народного хозяй­ства включали затраты на сельское хозяйство, промышленность, транс­порт, коммунальное и жилищное хозяйство, торговлю.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50794" y="2492896"/>
            <a:ext cx="8568952" cy="122413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 годы Великой Отечественной войны (1941—1945 годов) воен­ные расходы занимали в государственном бюджете первое место. Уже в 1942 году они увеличились с 32,6 до 59,3 %.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250794" y="3820416"/>
            <a:ext cx="8568952" cy="1224136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/>
              <a:t>Однако с 1943 года ассигнования на народное хозяйство начинают постепенно увеличиваться и к 1945 году составляют 74,4 млрд руб., что превышает в 2,5 раза довоенный уровень.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50794" y="5147936"/>
            <a:ext cx="8568952" cy="1377408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/>
              <a:t>После вынужденного сокращения в 1942 году расходы бюджета на сельское хозяйство, промышленность, а также социально-культур­ные мероприятия возрастали. Несмотря на сравнительно медленное увеличение, указанные расходные статьи в 1945 году тоже превыси­ли довоенный уровень.</a:t>
            </a:r>
          </a:p>
        </p:txBody>
      </p:sp>
    </p:spTree>
    <p:extLst>
      <p:ext uri="{BB962C8B-B14F-4D97-AF65-F5344CB8AC3E}">
        <p14:creationId xmlns:p14="http://schemas.microsoft.com/office/powerpoint/2010/main" val="46505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скругленными противолежащими углами 1"/>
          <p:cNvSpPr/>
          <p:nvPr/>
        </p:nvSpPr>
        <p:spPr>
          <a:xfrm>
            <a:off x="467544" y="260648"/>
            <a:ext cx="8208912" cy="180020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Послевоенный период характеризуется значительным снижением размеров обязательных платежей населения. В результате удельный вес налогов в доходной части государственного бюджета в 1946-1950 годов уменьшился в два раза и составил 7,7 % доходов бюджета советского государства.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32883" y="2204864"/>
            <a:ext cx="8208912" cy="1800200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Следствием снижения налогов явилось и повышение материаль­ного благосостояния населения, повлекшее за собой значительный рост личных сбережений трудящихся, хранящихся в сберегательных кассах. За 1946-1950 годы количество вкладчиков увеличилось в три раза, что способствовало существенному пополнению доходов госу­дарственного бюджета.</a:t>
            </a:r>
          </a:p>
        </p:txBody>
      </p:sp>
    </p:spTree>
    <p:extLst>
      <p:ext uri="{BB962C8B-B14F-4D97-AF65-F5344CB8AC3E}">
        <p14:creationId xmlns:p14="http://schemas.microsoft.com/office/powerpoint/2010/main" val="31988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противолежащими углами 1"/>
          <p:cNvSpPr/>
          <p:nvPr/>
        </p:nvSpPr>
        <p:spPr>
          <a:xfrm>
            <a:off x="539552" y="260648"/>
            <a:ext cx="8136904" cy="864096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/>
              <a:t>Состав расходов и доходов государственного бюджета советского государства в 60-70-е годы можно представить следующим образом.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512" y="1268760"/>
            <a:ext cx="8856984" cy="28803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К важнейшим государственным расходам относились:</a:t>
            </a:r>
          </a:p>
          <a:p>
            <a:pPr marL="285750" indent="-285750">
              <a:buFontTx/>
              <a:buChar char="-"/>
            </a:pPr>
            <a:r>
              <a:rPr lang="ru-RU" dirty="0"/>
              <a:t>ассигнования на народное хозяйство;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социально-культурные мероприятия и науку;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оборону страны;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развитие торговли и промышленности;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содержание органов государственной власти и органов государственного управления, суда и прокуратуры;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образование государственных материальных и финансовых резервов; </a:t>
            </a:r>
          </a:p>
          <a:p>
            <a:pPr marL="285750" indent="-285750">
              <a:buFontTx/>
              <a:buChar char="-"/>
            </a:pPr>
            <a:r>
              <a:rPr lang="ru-RU" dirty="0"/>
              <a:t>на другие мероприятия, предусмотренные законодательством СССР.</a:t>
            </a: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251520" y="4437112"/>
            <a:ext cx="8784976" cy="2088232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После распада СССР и появления на месте бывших союзных республик новых суверенных государств, стали разрушаться производственно-хозяйственные связи в некогда единых отраслевых комплексах. Это, в свою очередь, привело к обвальному падению промышленного производства. Соответственно стали уменьшаться и доходы государства, которое лишилось прежней налаженной системы финансовых поступлений. В новых экономических условиях гарантом стабильных поступлений в бюджет могла стать только отлаженная система налогообложения.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188598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467544" y="260648"/>
            <a:ext cx="8136904" cy="5832648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24 января 1990 года в системе союзного Министерства финансов была создана Государственная налоговая служба в составе Государственной налоговой инспекции Минфина СССР, государственных налоговых инспекций министерств финансов союзных республик и государственных налоговых инспекций по автономным республикам, краям и областям, округам, городам, районам и районам в городах. В обязанности новой структуры входила регистрация всех нало­гоплательщиков, контроль за соблюдением налогового законодатель­ства, взимание налогов и перечисление их в бюджет государства, сбор недоимок и штрафов с нарушивших налоговое законодательство предприятий. Положение осложнялось тем, что в стране, по сути дела, не было соответствующего действующего законодательства. Налоговая политика тоже только начинала формироваться, и в пер­вые годы существования службы не раз менялись налоговые ставки, льготы, экономические санкции.</a:t>
            </a:r>
          </a:p>
        </p:txBody>
      </p:sp>
    </p:spTree>
    <p:extLst>
      <p:ext uri="{BB962C8B-B14F-4D97-AF65-F5344CB8AC3E}">
        <p14:creationId xmlns:p14="http://schemas.microsoft.com/office/powerpoint/2010/main" val="351798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52147" y="692696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В 1480 году Иван </a:t>
            </a:r>
            <a:r>
              <a:rPr lang="en-US" sz="2400" dirty="0"/>
              <a:t>III</a:t>
            </a:r>
            <a:r>
              <a:rPr lang="ru-RU" sz="2400" dirty="0"/>
              <a:t> фактически заново начал создавать финан­совую систему России. Все население делилось на тяглое и </a:t>
            </a:r>
            <a:r>
              <a:rPr lang="ru-RU" sz="2400" dirty="0" err="1"/>
              <a:t>нетяглое</a:t>
            </a:r>
            <a:r>
              <a:rPr lang="ru-RU" sz="2400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7532" y="2420888"/>
            <a:ext cx="829692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/>
              <a:t>К </a:t>
            </a:r>
            <a:r>
              <a:rPr lang="ru-RU" sz="2400" i="1" dirty="0" err="1"/>
              <a:t>нетяглому</a:t>
            </a:r>
            <a:r>
              <a:rPr lang="ru-RU" sz="2400" i="1" dirty="0"/>
              <a:t> населению, то есть обладавшему налоговым иммуните­том, относились первоначально духовенство, служилые люди всех чинов и купцы, как русские, так и иностранцы. В случае купли или получения в дар черных земель в данную категорию попадали мо­настыри и церкви. Черными землями и людьми назывались те, ко­торые были занесены в податные книги </a:t>
            </a:r>
            <a:r>
              <a:rPr lang="en-US" sz="2400" i="1" dirty="0"/>
              <a:t>-</a:t>
            </a:r>
            <a:r>
              <a:rPr lang="ru-RU" sz="2400" i="1" dirty="0"/>
              <a:t> очерненные.</a:t>
            </a:r>
          </a:p>
        </p:txBody>
      </p:sp>
    </p:spTree>
    <p:extLst>
      <p:ext uri="{BB962C8B-B14F-4D97-AF65-F5344CB8AC3E}">
        <p14:creationId xmlns:p14="http://schemas.microsoft.com/office/powerpoint/2010/main" val="172229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1305342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/>
              <a:t>Развитие местных органов управления приводит к возникновению дополнительной системы платежей. Государственное управление на местах осуществляли наместники и волостели из числа потомствен­ных бояр, права которых регулировались жалованными грамотами. При вступлении их в должность местное население должно было заплатить «въезжие» и регулярно, трижды в год </a:t>
            </a:r>
            <a:r>
              <a:rPr lang="en-US" sz="2400" i="1" dirty="0"/>
              <a:t>-</a:t>
            </a:r>
            <a:r>
              <a:rPr lang="ru-RU" sz="2400" i="1" dirty="0"/>
              <a:t> «корм». За намес­тником сохранялось право вместо натурального «корма» требовать денежное содержание. Наместник также получал с населения судеб­ные пошлины за производство суда.</a:t>
            </a:r>
          </a:p>
        </p:txBody>
      </p:sp>
    </p:spTree>
    <p:extLst>
      <p:ext uri="{BB962C8B-B14F-4D97-AF65-F5344CB8AC3E}">
        <p14:creationId xmlns:p14="http://schemas.microsoft.com/office/powerpoint/2010/main" val="427393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1998" y="548680"/>
            <a:ext cx="8280920" cy="30469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С конца </a:t>
            </a:r>
            <a:r>
              <a:rPr lang="en-US" sz="2400" dirty="0"/>
              <a:t>XIV</a:t>
            </a:r>
            <a:r>
              <a:rPr lang="ru-RU" sz="2400" dirty="0"/>
              <a:t> века произвол в установлении размеров поборов с населения начинает ограничиваться уставными грамотами </a:t>
            </a:r>
            <a:r>
              <a:rPr lang="en-US" sz="2400" dirty="0"/>
              <a:t>-</a:t>
            </a:r>
            <a:r>
              <a:rPr lang="ru-RU" sz="2400" dirty="0"/>
              <a:t> «кормленщик получает доходный список с книг, как ему корм и всякие пошлины собирать, а населению предоставлено право </a:t>
            </a:r>
            <a:r>
              <a:rPr lang="ru-RU" sz="2400" dirty="0" err="1"/>
              <a:t>челобиться</a:t>
            </a:r>
            <a:r>
              <a:rPr lang="ru-RU" sz="2400" dirty="0"/>
              <a:t> на злоупотребления наместников». В целом платежи с населения по системе кормлений производились в дополнение к централизован­ным податям.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1998" y="4077072"/>
            <a:ext cx="8280920" cy="15696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Основными расходными статьями царской казны </a:t>
            </a:r>
            <a:r>
              <a:rPr lang="en-US" sz="2400" dirty="0"/>
              <a:t>X-XVII</a:t>
            </a:r>
            <a:r>
              <a:rPr lang="ru-RU" sz="2400" dirty="0"/>
              <a:t> веков, равно как и следующих столетий, следует назвать затраты на содер­жание армии, государственного аппарата, царского двора.</a:t>
            </a:r>
          </a:p>
        </p:txBody>
      </p:sp>
    </p:spTree>
    <p:extLst>
      <p:ext uri="{BB962C8B-B14F-4D97-AF65-F5344CB8AC3E}">
        <p14:creationId xmlns:p14="http://schemas.microsoft.com/office/powerpoint/2010/main" val="407600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81285" y="548680"/>
            <a:ext cx="806489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Первоначально военные расходы, а также расходы центральных органов власти осуществлялись в натуральной форме, поскольку ос­новные доходы поступали в государственную казну также в виде ме­хов, продовольствия, скота и т. д.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92684" y="1988840"/>
            <a:ext cx="8064896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После освобождения от татарского ига, образования централизо­ванного государства, а также создания относительно устойчивой де­нежной системы военные и другие расходы государства постепенно стали приобретать денежную форму.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3429000"/>
            <a:ext cx="8083668" cy="25853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dirty="0"/>
              <a:t>Стройная система управления финансами в государстве Россий­ском отсутствовала довольно долго, а существовавшая была весьма сложна и запутанна. Сбором налогов и пошлин занимались Печат­ный, Стрелецкий, Ямской и Посольский приказы. Несколько упро­стить эту систему попытался царь Алексей Михайлович. В 1655 году был создан Счетный приказ, ведающий сбором податей. Он занялся проверкой финансовой деятельности других приказов, анализом приходных и расходных книг, что позволило довольно точно опре­делить структуру бюджета Российского государства того периода.</a:t>
            </a:r>
          </a:p>
        </p:txBody>
      </p:sp>
    </p:spTree>
    <p:extLst>
      <p:ext uri="{BB962C8B-B14F-4D97-AF65-F5344CB8AC3E}">
        <p14:creationId xmlns:p14="http://schemas.microsoft.com/office/powerpoint/2010/main" val="390073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723</TotalTime>
  <Words>4937</Words>
  <Application>Microsoft Office PowerPoint</Application>
  <PresentationFormat>Экран (4:3)</PresentationFormat>
  <Paragraphs>174</Paragraphs>
  <Slides>56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56</vt:i4>
      </vt:variant>
    </vt:vector>
  </HeadingPairs>
  <TitlesOfParts>
    <vt:vector size="57" baseType="lpstr">
      <vt:lpstr>Дерево</vt:lpstr>
      <vt:lpstr>«Система финансового хозяйства России»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Финансовое хозяйство Российской империи в период с начала XVIII века до 1861 года </vt:lpstr>
      <vt:lpstr>Единая финансовая и налоговая политика Российского государ­ства начала складываться при Петре I.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 Законодательное регулирование государственных доходов и расходов на рубеже XIX-XX веков.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№ 1 «Система финансового хозяйства России»</dc:title>
  <dc:creator>Оля У</dc:creator>
  <cp:lastModifiedBy>admin</cp:lastModifiedBy>
  <cp:revision>50</cp:revision>
  <dcterms:created xsi:type="dcterms:W3CDTF">2013-08-27T16:01:49Z</dcterms:created>
  <dcterms:modified xsi:type="dcterms:W3CDTF">2019-02-25T07:04:01Z</dcterms:modified>
</cp:coreProperties>
</file>